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73" r:id="rId5"/>
    <p:sldId id="272" r:id="rId6"/>
    <p:sldId id="274" r:id="rId7"/>
    <p:sldId id="287" r:id="rId8"/>
    <p:sldId id="275" r:id="rId9"/>
    <p:sldId id="288" r:id="rId10"/>
    <p:sldId id="276" r:id="rId11"/>
    <p:sldId id="277" r:id="rId12"/>
    <p:sldId id="265" r:id="rId13"/>
    <p:sldId id="280" r:id="rId14"/>
    <p:sldId id="271" r:id="rId15"/>
    <p:sldId id="281" r:id="rId16"/>
    <p:sldId id="289" r:id="rId17"/>
    <p:sldId id="290" r:id="rId18"/>
    <p:sldId id="291" r:id="rId19"/>
    <p:sldId id="292" r:id="rId20"/>
    <p:sldId id="283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cap="none" spc="0" baseline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 пословицы с числительными в русском языке?  </a:t>
            </a:r>
            <a:endParaRPr lang="ru-RU" sz="20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094315930715927"/>
          <c:y val="3.3636180092873023E-3"/>
        </c:manualLayout>
      </c:layout>
      <c:overlay val="0"/>
      <c:spPr>
        <a:noFill/>
        <a:ln w="25399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читать?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4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B77-4DE2-B83D-FD1BA29584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4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77-4DE2-B83D-FD1BA29584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4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B77-4DE2-B83D-FD1BA29584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4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77-4DE2-B83D-FD1BA2958492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0.6000000000000002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77-4DE2-B83D-FD1BA2958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9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7315356074406631"/>
          <c:y val="0.91115651252724872"/>
          <c:w val="0.42025862068965536"/>
          <c:h val="6.5134099616858274E-2"/>
        </c:manualLayout>
      </c:layout>
      <c:overlay val="0"/>
      <c:spPr>
        <a:noFill/>
        <a:ln w="2539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9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cap="none" spc="0" baseline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 пословицы с числительными в японском языке:</a:t>
            </a:r>
            <a:endParaRPr lang="ru-RU" sz="18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094308157328724"/>
          <c:y val="3.3639700731358775E-3"/>
        </c:manualLayout>
      </c:layout>
      <c:overlay val="0"/>
      <c:spPr>
        <a:noFill/>
        <a:ln w="2536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029987387429589"/>
          <c:y val="0.11823489929200481"/>
          <c:w val="0.5293341107907531"/>
          <c:h val="0.87371826091951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читать?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2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52-45D7-B084-83D8D027E3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2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2-45D7-B084-83D8D027E3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2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52-45D7-B084-83D8D027E3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2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2-45D7-B084-83D8D027E309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52-45D7-B084-83D8D027E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1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5639921440025963"/>
          <c:y val="0.89462148599349633"/>
          <c:w val="0.41666666666666685"/>
          <c:h val="6.1946902654867263E-2"/>
        </c:manualLayout>
      </c:layout>
      <c:overlay val="0"/>
      <c:spPr>
        <a:noFill/>
        <a:ln w="2536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11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кого чаще всего Вы слышите пословицы?</a:t>
            </a:r>
          </a:p>
        </c:rich>
      </c:tx>
      <c:layout>
        <c:manualLayout>
          <c:xMode val="edge"/>
          <c:yMode val="edge"/>
          <c:x val="0.2285318097879348"/>
          <c:y val="2.0580394750233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читать?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A15-4B91-866B-67A66F5D59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5-4B91-866B-67A66F5D59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A15-4B91-866B-67A66F5D59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5-4B91-866B-67A66F5D59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1"/>
                <c:pt idx="0">
                  <c:v>бабушки и дедушки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15-4B91-866B-67A66F5D596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6515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1430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5073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82375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5929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1540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567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5369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590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995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416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254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0057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880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6517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3394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1394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2A3608-A465-4122-BCB3-064D7B4BFD5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97" y="23276"/>
            <a:ext cx="1603387" cy="1201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5" y="4042410"/>
            <a:ext cx="1518036" cy="15119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275" y="275653"/>
            <a:ext cx="11214725" cy="86375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 общеобразовательное  учреждение основная школа № 25 г. Бор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i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3"/>
          </p:nvPr>
        </p:nvSpPr>
        <p:spPr>
          <a:xfrm>
            <a:off x="1556915" y="1701800"/>
            <a:ext cx="10530581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5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конференция </a:t>
            </a: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НОУ </a:t>
            </a: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 </a:t>
            </a: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2025»</a:t>
            </a:r>
            <a:endParaRPr lang="ru-RU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Секция «Русский язык</a:t>
            </a: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«ПОСЛОВИЦЫ-БЛИЗНЕЦЫ В РУССКОМ И ЯПОНСКОМ ЯЗЫКАХ»</a:t>
            </a:r>
            <a:endParaRPr lang="ru-RU" sz="5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по русскому языку</a:t>
            </a:r>
            <a:endParaRPr lang="ru-RU" sz="5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Кисляк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</a:t>
            </a:r>
          </a:p>
          <a:p>
            <a:pPr algn="r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УТКИН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6 КЛАССА </a:t>
            </a:r>
          </a:p>
          <a:p>
            <a:pPr algn="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Шевцова Н.В,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и литературы 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ОШ№ 25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Sus scrofa | AllZo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" y="2793508"/>
            <a:ext cx="1601337" cy="1201003"/>
          </a:xfrm>
          <a:prstGeom prst="rect">
            <a:avLst/>
          </a:prstGeom>
        </p:spPr>
      </p:pic>
      <p:pic>
        <p:nvPicPr>
          <p:cNvPr id="8" name="Рисунок 7" descr="File:好-red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" y="1234614"/>
            <a:ext cx="1515538" cy="15155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3728"/>
            <a:ext cx="1603387" cy="12010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37FAEB-0661-5AE6-8D2A-42441C772D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93" b="89983" l="10000" r="92892">
                        <a14:foregroundMark x1="80765" y1="18217" x2="80765" y2="18217"/>
                        <a14:foregroundMark x1="67183" y1="14511" x2="67183" y2="14511"/>
                        <a14:foregroundMark x1="92892" y1="35047" x2="92892" y2="35047"/>
                        <a14:foregroundMark x1="91455" y1="33564" x2="91455" y2="33564"/>
                        <a14:foregroundMark x1="67052" y1="31365" x2="67052" y2="31365"/>
                        <a14:foregroundMark x1="68190" y1="14320" x2="88097" y2="15730"/>
                        <a14:foregroundMark x1="88097" y1="15730" x2="73862" y2="19053"/>
                        <a14:foregroundMark x1="73862" y1="19053" x2="87724" y2="24791"/>
                        <a14:foregroundMark x1="87724" y1="24791" x2="81399" y2="35573"/>
                        <a14:foregroundMark x1="81399" y1="35573" x2="72817" y2="36648"/>
                        <a14:foregroundMark x1="72817" y1="36648" x2="72537" y2="36170"/>
                        <a14:backgroundMark x1="78451" y1="84843" x2="78451" y2="84843"/>
                        <a14:backgroundMark x1="81623" y1="76142" x2="82500" y2="75783"/>
                        <a14:backgroundMark x1="57799" y1="60411" x2="79608" y2="78365"/>
                        <a14:backgroundMark x1="79608" y1="78365" x2="79608" y2="78365"/>
                        <a14:backgroundMark x1="79608" y1="78365" x2="85970" y2="71695"/>
                        <a14:backgroundMark x1="85970" y1="71695" x2="85970" y2="71695"/>
                        <a14:backgroundMark x1="66325" y1="53383" x2="98526" y2="88358"/>
                        <a14:backgroundMark x1="98526" y1="88358" x2="98526" y2="88358"/>
                      </a14:backgroundRemoval>
                    </a14:imgEffect>
                  </a14:imgLayer>
                </a14:imgProps>
              </a:ext>
            </a:extLst>
          </a:blip>
          <a:srcRect l="50472" t="916" r="4407" b="48700"/>
          <a:stretch/>
        </p:blipFill>
        <p:spPr>
          <a:xfrm>
            <a:off x="1881483" y="3352481"/>
            <a:ext cx="3324796" cy="28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1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0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815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 учащихся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70154"/>
              </p:ext>
            </p:extLst>
          </p:nvPr>
        </p:nvGraphicFramePr>
        <p:xfrm>
          <a:off x="2398258" y="1489435"/>
          <a:ext cx="8178616" cy="492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976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71451" y="87902"/>
            <a:ext cx="10363200" cy="159543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 учащихся: 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216340"/>
              </p:ext>
            </p:extLst>
          </p:nvPr>
        </p:nvGraphicFramePr>
        <p:xfrm>
          <a:off x="2545441" y="1683340"/>
          <a:ext cx="7815219" cy="4734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713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46061"/>
            <a:ext cx="1511939" cy="1511939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733447"/>
              </p:ext>
            </p:extLst>
          </p:nvPr>
        </p:nvGraphicFramePr>
        <p:xfrm>
          <a:off x="2253803" y="1300766"/>
          <a:ext cx="7650051" cy="418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10117" y="203468"/>
            <a:ext cx="7770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Анкетный опрос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0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655" y="195678"/>
            <a:ext cx="10364451" cy="88614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РУССКИХ ПОСЛОВИЦ С ЧИСЛИТЕЛЬНЫМИ В СОВРЕМЕННОЙ РЕЧИ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80642"/>
              </p:ext>
            </p:extLst>
          </p:nvPr>
        </p:nvGraphicFramePr>
        <p:xfrm>
          <a:off x="961535" y="1416677"/>
          <a:ext cx="10719604" cy="5174337"/>
        </p:xfrm>
        <a:graphic>
          <a:graphicData uri="http://schemas.openxmlformats.org/drawingml/2006/table">
            <a:tbl>
              <a:tblPr firstRow="1" firstCol="1" bandRow="1"/>
              <a:tblGrid>
                <a:gridCol w="1182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5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1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46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0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 сегодня лучше двух завтра.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Двое в поле воюют, а один и дома горюет.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– тайна, два – полтайны, три – нет тайны.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Конь о четырех ногах, да и то спотыкается.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пальцев – братья, да все разные.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 коровушки есть, отелятся – будет шесть.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Семь дел в одни руки не берут.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будущую осень годов через восемь.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Девять человек – все равно, что десяток.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Верный друг лучше сотни слуг.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весна на родине лучше, чем сто на чужбине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Два сапога – пара.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Заемного три года ждут, на четвертый забывают.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Четыре полы, а бока голы.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Пятое колесо в телеге.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 волосинки в шесть рядов уложены.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 не дерусь, семерых не боюсь.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Весна до осень – на дню погод восемь.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Семь лет беда, девять лет – несчастье.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имей сто рублей, а имей сто друзей.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пчела много меда не  натаскает.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Два дурака, да у каждого по два кулака.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 научиться трудолюбию, нужно три года, чтобы научиться лени –три дня.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Четыре двора, а в каждом дворе кум да кума.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улей – улей, а пять ульев – пасека.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него шесть хитростей и пять обманов.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Семеро одного не ждут.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Восьми гривен до рубля не хватает.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Хочешь прожить девять дней – едой запасись на десять.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Лучше один раз увидеть, чем сто раз услышать.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2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машет а семеро руками машут.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двумя зайцами погонишься – ни одного не поймаешь.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 «сейчас» лучше трех «потом»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чистом поле четыре воли.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дней ничего не делаем, а на шестой отдыхаем.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Лапти растеряли, по дворам искали: было пять, а стало шесть.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Семь раз отмерь, один раз отрежь.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Друзей два, врагов восемь.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бродячей кошки девять жизней.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дурак скажет сто мудрецов не разберут.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раз не сумеешь, во второй- научишься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Два века жить, а век не тужить.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 бабы – базар, а семь – ярмарка.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четырех углов изба не рубится.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свои пять пальцев.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Садила пять, вынула шесть: одного нет как нет.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гору семеро едва тянут, а под гору один столкнет.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Деревня большая: четыре двора, восемь улиц.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Добрая земля назём раз примет, де девять лет помнит.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Трус умирает сто раз, а герой один.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717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85057"/>
            <a:ext cx="10364451" cy="6916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ЯПОНСКИХ ПОСЛОВИЦ С ЧИСЛИТЕЛЬНЫМИ В СОВРЕМЕННОЙ РЕЧИ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10436"/>
            <a:ext cx="10363826" cy="41807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b="1" i="1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64846"/>
              </p:ext>
            </p:extLst>
          </p:nvPr>
        </p:nvGraphicFramePr>
        <p:xfrm>
          <a:off x="913149" y="1068948"/>
          <a:ext cx="10767990" cy="5624878"/>
        </p:xfrm>
        <a:graphic>
          <a:graphicData uri="http://schemas.openxmlformats.org/drawingml/2006/table">
            <a:tbl>
              <a:tblPr firstRow="1" firstCol="1" bandRow="1"/>
              <a:tblGrid>
                <a:gridCol w="9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3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5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35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713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2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цифрой 100, 1000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 доброе слово может согреть три зимних месяца.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То, что было два раза – будет и в  третий.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Правда третьего раза.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Конь о четырех ногах, да и то спотыкается.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пяти пальцев не надо.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Ирисы шестого числа, хризантемы десятого числа.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Падать семь раз, вставать восемь.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или восемь.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девятиярусная башня начинается с земли.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Худая слава распространяется на тысячу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собака, лающая по пустому, заставит десять тысяч напрячься в своих ошейниках.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соберутся вместе три человека, то они могут проявлять мудрость Бодхисатвы.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Какая душа в три года, такая она и в сто.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Разговор на четыре стороны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недостатков — семь дурных привычек, а когда они есть, то — сорок восемь.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Девять смертей, одна жизнь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Посредник изнашивает тысячу сандалий.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камень – две птицы.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Даже обезьяны падают с деревьев.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Монах на три дня.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Семь бед – один ответ.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Чем сто завтра, лучше пятьдесят сегодня.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8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Даже у дурака есть один талант.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 усилие – два успеха.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собаку три дня покормишь – она три года будет чувствовать благодарность.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жизни семь удач и семь неудач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мудрец один раз на тысячу ошибается.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усталость за все труды досталась.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Две тыквы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 года на камне просидишь, и камень нагреется.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Минимум семь недостатков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влюбленного и тысяча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кажется одним.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7" marR="2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63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10436"/>
            <a:ext cx="10363826" cy="41807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b="1" i="1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3774" y="546107"/>
            <a:ext cx="1059993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Преобладают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имена числительные в составе русских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пословиц: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обозначает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начало, что-то единственное, нечто очень малое, но в то же время очень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существенное, неделимое.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тому времени, когда у древних людей счёт не доходил дальше трёх. Поэтому оно означало полноту и считалось «счастливым» числом. В древние времена счёт был таким: «один, два, много». Три – это «всё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магическим, священным числом. Это объяснялось тем, что человек воспринимает окружающий мир  через семь «отверстий» в голове: 1 рот, 2 уха, 2 глаза, 2 ноздри. Число «7» было окружено особенно большим почётом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85235" y="580755"/>
            <a:ext cx="3577403" cy="2414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4562" y="3171552"/>
            <a:ext cx="1556056" cy="1556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73123" y="4808158"/>
            <a:ext cx="2753177" cy="18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73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74321"/>
            <a:ext cx="10364451" cy="11234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«дружные пословицы»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-1" y="1371600"/>
          <a:ext cx="12192001" cy="5486399"/>
        </p:xfrm>
        <a:graphic>
          <a:graphicData uri="http://schemas.openxmlformats.org/drawingml/2006/table">
            <a:tbl>
              <a:tblPr/>
              <a:tblGrid>
                <a:gridCol w="60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9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РУССКИЕ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ПОСЛОВИЦЫ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ЯПОНСКИЕ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ПОСЛОВИЦЫ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Дураку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хоть кол теши: он своих два ставит.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Дурак помнит одно - 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latin typeface="MS Gothic"/>
                          <a:ea typeface="Times New Roman"/>
                          <a:cs typeface="Times New Roman"/>
                        </a:rPr>
                        <a:t>馬鹿の一つ覚え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(Бака но хитоцу обоэ)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Глупый человек возьмёт только один факт и им будет как дубинкой размахивать, а все другие — проигнорирует.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Одному полководцу слава – тысячам воинам смерть.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 одного полководца успех, а тысячи костей сохнут.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777777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MS Gothic"/>
                          <a:ea typeface="Times New Roman"/>
                          <a:cs typeface="MS Gothic"/>
                        </a:rPr>
                        <a:t>一将功成って万骨枯る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Эти слова, сказанные Святославом перед нашествием на русскую землю превосходящих сил противника, свидетельствуют о величайшем бесстрашии русских людей и их решимости защитить границы своей земли, разгромить врага. Они вошли в пословицу, которую часто повторяли советские воины в дни Великой Отечественной войны.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1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Одно «сегодня» лучше, чем сто «завтра».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Пятьдесят сегодня лучше, чем сто завтра.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MS Gothic"/>
                          <a:ea typeface="Times New Roman"/>
                          <a:cs typeface="Times New Roman"/>
                        </a:rPr>
                        <a:t>明日の百より今日の五十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Завтра могут быть другие обстоятельства, и не получится сделать то, что можно было сделать сегодня. Это одна версия. Вторая. Если это старое выражение, то оно может относиться к сельскому хозяйству. Типа "осенний день зиму кормит". Запоздаешь с уборкой сегодня, завтра придется приложить вдвое больше усилий.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11" marR="64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674" y="3311955"/>
            <a:ext cx="1933303" cy="1362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74321"/>
            <a:ext cx="10364451" cy="11234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«дружные пословицы»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" y="1293224"/>
          <a:ext cx="12191999" cy="5564776"/>
        </p:xfrm>
        <a:graphic>
          <a:graphicData uri="http://schemas.openxmlformats.org/drawingml/2006/table">
            <a:tbl>
              <a:tblPr/>
              <a:tblGrid>
                <a:gridCol w="346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5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Два сапога пара.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Похожи как две капли воды.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Барсуки из одной норы -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一つ穴の狢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Хитоцу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но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мудзина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Nita to </a:t>
                      </a:r>
                      <a:r>
                        <a:rPr lang="en-US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wa</a:t>
                      </a: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oroka</a:t>
                      </a: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tsume</a:t>
                      </a: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fu#tatsu</a:t>
                      </a: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b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Похожи, как два ногтя.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 двух похожих людях или о двух лицах, вполне подходящих друг к другу (преимущ. в отношении общего им недостатка).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Чтобы научиться трудолюбию, надо три года, а чтобы научиться лени – три дня.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Лжи – короткое время -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嘘は一時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(Усо ва иттоки) – здесь единица выступает как мера времени, например, как тут: Радости – день, горести – год -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楽は一日、苦は一年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(Раку ва итинити, ку ва итинэн)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Чтобы научиться чему-то хорошему, полезному, потребуется много времени, а плохому, как правило, учатся быстро.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913" name="Рисунок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9658" y="1959428"/>
            <a:ext cx="1610586" cy="1610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74321"/>
            <a:ext cx="10364451" cy="11234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«дружные пословицы»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3"/>
          </p:nvPr>
        </p:nvGraphicFramePr>
        <p:xfrm>
          <a:off x="-1" y="1528354"/>
          <a:ext cx="12192002" cy="5329646"/>
        </p:xfrm>
        <a:graphic>
          <a:graphicData uri="http://schemas.openxmlformats.org/drawingml/2006/table">
            <a:tbl>
              <a:tblPr/>
              <a:tblGrid>
                <a:gridCol w="3461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5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6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двух раз прощают, а в третий – бьют. 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仏の顔も三度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　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hotoke-no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kao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sando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Лицо Будды до трёх раз. 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Прощают до трёх раз.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одного теста слеплены.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下駄も仏も同じ木のきれ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Гэта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 </a:t>
                      </a: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хотокэ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онадзи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но </a:t>
                      </a: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кирэ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 И </a:t>
                      </a: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гэта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Будда делаются из одного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того же дерева».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Схожий с другим, обычно по образу жизни, характеру, взглядам.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939" name="Рисунок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4262" y="1554480"/>
            <a:ext cx="1712323" cy="1275134"/>
          </a:xfrm>
          <a:prstGeom prst="rect">
            <a:avLst/>
          </a:prstGeom>
          <a:noFill/>
        </p:spPr>
      </p:pic>
      <p:pic>
        <p:nvPicPr>
          <p:cNvPr id="39938" name="Рисунок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89" y="4011983"/>
            <a:ext cx="2560319" cy="28460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74321"/>
            <a:ext cx="10364451" cy="11234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«дружные пословицы»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0" y="1227910"/>
          <a:ext cx="12192000" cy="5649168"/>
        </p:xfrm>
        <a:graphic>
          <a:graphicData uri="http://schemas.openxmlformats.org/drawingml/2006/table">
            <a:tbl>
              <a:tblPr/>
              <a:tblGrid>
                <a:gridCol w="3461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5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Три женщины – четыре сплетни.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Три бабы — базар, а семь — ярмарка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Onna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sannin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yoreba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kashimashii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Если соберутся вместе три женщины, то от них будет много шума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Там, где собираются несколько женщин, собирается и рождается и очень много сплетен. И количество сплетен при этом больше, чем самих женщин.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Сидеть меж двух стульев.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Истинный слуга не служит двум хозяевам.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忠臣は二君に仕えず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ちゅうしんはにくんにつかえず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Пытаться поддерживать одновременно две противоположные стороны, разделять два различных мнения.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Конь на четырёх ногах, да спотыкается.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каппа тонет. 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河童の川流れ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Даже из умелых рук вода просачивается. (посл.)</a:t>
                      </a:r>
                      <a:r>
                        <a:rPr lang="en-US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上手の手から水が漏る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лошадь, проделавшая путь в 1000 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может споткнуться. </a:t>
                      </a:r>
                      <a:r>
                        <a:rPr lang="en-US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千里の馬も蹴躓く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せんりのうまもけつまず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Означает то, что любой человек, неважно, насколько он умел, может совершить ошибку. Любой, абсолютно любой человек может споткнуться.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61" name="Рисунок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835" y="2155237"/>
            <a:ext cx="1673225" cy="1192212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64" y="5159829"/>
            <a:ext cx="1493520" cy="1698171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34" y="3853542"/>
            <a:ext cx="1208898" cy="8141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09047" y="2367092"/>
            <a:ext cx="5510753" cy="433536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гору семеро едва тянут, а под гору и один столкнёт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блин комом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Трое осудят, десятеро рассудят.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884682" cy="342410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 третьего раза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Худая слава распространяется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тысячу.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сто завтра, лучше пятьдесят сегодня.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0404" y="69308"/>
            <a:ext cx="3676454" cy="22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89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794" y="1610436"/>
            <a:ext cx="11974286" cy="524756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Японские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пословицы, как и русские пословицы, играют значительную роль в жизни человека. Они содержат народную мудрость, которая складывается столетиями. 	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Числительные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пословицах нашли своё отражение в пословицах и русского языка, и японского. В русском языке таких пословиц гораздо больше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РУССКОМ И ЯПОНКОМ ФОЛЬКЛОРЕ есть пословицы, имеющие похожий смысл.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40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8633" y="-49806"/>
            <a:ext cx="3218967" cy="27312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10436"/>
            <a:ext cx="10363826" cy="41807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b="1" i="1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32424" y="3044037"/>
            <a:ext cx="71134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027" y="4126755"/>
            <a:ext cx="3487214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работы: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270446" y="1932494"/>
            <a:ext cx="8724900" cy="4925505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речи ребёнка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понимания истоков культуры, духовного мира народа-носителя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богатого исторического и жизненного опыта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85" y="2367092"/>
            <a:ext cx="3149861" cy="261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24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356100" y="2367092"/>
            <a:ext cx="7658100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русских и японском языках есть пословицы с числительными, близкие по смыслу.</a:t>
            </a:r>
          </a:p>
          <a:p>
            <a:pPr marL="0" indent="0">
              <a:buNone/>
            </a:pPr>
            <a:endParaRPr lang="ru-RU" sz="32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39" y="205664"/>
            <a:ext cx="1603387" cy="1201016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C3E57D5-8514-6763-3BFF-486D6AB3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04" y="2758519"/>
            <a:ext cx="4026334" cy="211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4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132545" y="1950720"/>
            <a:ext cx="8724900" cy="47374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найти синонимичные пословицы, в состав которых входят имена числительные, в русском и японском языках и составить сборник под названием «Дружные пословицы».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80" y="3024278"/>
            <a:ext cx="160338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4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43966" y="205664"/>
            <a:ext cx="5331854" cy="7881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2351314" y="970152"/>
            <a:ext cx="9427074" cy="5557281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искать необходимую информацию о числительных в пословицах   с использованием различных источников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Определить количество пословиц, в состав которых входят имена числительные, в русском и японском языке; сравнить их в количественном и смысловом соотношении.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какие имена числительные употребляются в пословицах чаще (в обоих языках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Соотнести пословицы в синонимичные пары и создать сборник синонимичных по смыслу пословиц «Дружные пословицы».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999" y="1217434"/>
            <a:ext cx="1603387" cy="1201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98460"/>
            <a:ext cx="1603387" cy="1201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685" y="5117412"/>
            <a:ext cx="160338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4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43966" y="205664"/>
            <a:ext cx="5331854" cy="788163"/>
          </a:xfrm>
        </p:spPr>
        <p:txBody>
          <a:bodyPr/>
          <a:lstStyle/>
          <a:p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819930" y="993827"/>
            <a:ext cx="8114404" cy="5793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русские и японские пословицы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имена числительные в русских и японских пословицах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39" y="1713952"/>
            <a:ext cx="1603387" cy="1201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0726" y="3648624"/>
            <a:ext cx="1603387" cy="1201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3" y="5586283"/>
            <a:ext cx="160338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10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786" y="270755"/>
            <a:ext cx="10364451" cy="159617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endParaRPr lang="ru-RU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39" y="205664"/>
            <a:ext cx="1603387" cy="1201016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450912" cy="41991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Теоретические: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литературных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источников;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данных.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730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786" y="270755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 </a:t>
            </a:r>
            <a:endParaRPr lang="ru-RU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39" y="205664"/>
            <a:ext cx="1603387" cy="1201016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450912" cy="4199171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Поиск и анализ информации по теме.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Опрос учащихся пятых - девятых классов.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результатов выполнения работы.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Подготовка презентационных материалов.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730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364</TotalTime>
  <Words>1674</Words>
  <Application>Microsoft Office PowerPoint</Application>
  <PresentationFormat>Широкоэкранный</PresentationFormat>
  <Paragraphs>257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MS Gothic</vt:lpstr>
      <vt:lpstr>Arial</vt:lpstr>
      <vt:lpstr>Calibri</vt:lpstr>
      <vt:lpstr>Symbol</vt:lpstr>
      <vt:lpstr>Times New Roman</vt:lpstr>
      <vt:lpstr>Tw Cen MT</vt:lpstr>
      <vt:lpstr>Капля</vt:lpstr>
      <vt:lpstr>Муниципальное автономное  общеобразовательное  учреждение основная школа № 25 г. Бор </vt:lpstr>
      <vt:lpstr>Презентация PowerPoint</vt:lpstr>
      <vt:lpstr>Актуальность работы:</vt:lpstr>
      <vt:lpstr>Гипотеза:</vt:lpstr>
      <vt:lpstr>Цель исследования:</vt:lpstr>
      <vt:lpstr>Задачи:</vt:lpstr>
      <vt:lpstr>Презентация PowerPoint</vt:lpstr>
      <vt:lpstr>Методы исследования: </vt:lpstr>
      <vt:lpstr>Этапы работы над проектом: </vt:lpstr>
      <vt:lpstr>Анкетный опрос учащихся:  </vt:lpstr>
      <vt:lpstr>Анкетный опрос учащихся: </vt:lpstr>
      <vt:lpstr>Презентация PowerPoint</vt:lpstr>
      <vt:lpstr>ИСПОЛЬЗОВАНИЕ РУССКИХ ПОСЛОВИЦ С ЧИСЛИТЕЛЬНЫМИ В СОВРЕМЕННОЙ РЕЧИ</vt:lpstr>
      <vt:lpstr>ИСПОЛЬЗОВАНИЕ ЯПОНСКИХ ПОСЛОВИЦ С ЧИСЛИТЕЛЬНЫМИ В СОВРЕМЕННОЙ РЕЧИ</vt:lpstr>
      <vt:lpstr>Презентация PowerPoint</vt:lpstr>
      <vt:lpstr>Сборник  «дружные пословицы»</vt:lpstr>
      <vt:lpstr>Сборник  «дружные пословицы»</vt:lpstr>
      <vt:lpstr>Сборник  «дружные пословицы»</vt:lpstr>
      <vt:lpstr>Сборник  «дружные пословицы»</vt:lpstr>
      <vt:lpstr>Заключение: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ВЗГЛЯД КРОЛИКА</dc:title>
  <dc:creator>Marina</dc:creator>
  <cp:lastModifiedBy>Наталья</cp:lastModifiedBy>
  <cp:revision>52</cp:revision>
  <dcterms:created xsi:type="dcterms:W3CDTF">2017-10-22T13:14:52Z</dcterms:created>
  <dcterms:modified xsi:type="dcterms:W3CDTF">2025-02-18T15:50:21Z</dcterms:modified>
</cp:coreProperties>
</file>